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40" autoAdjust="0"/>
  </p:normalViewPr>
  <p:slideViewPr>
    <p:cSldViewPr>
      <p:cViewPr varScale="1">
        <p:scale>
          <a:sx n="67" d="100"/>
          <a:sy n="67" d="100"/>
        </p:scale>
        <p:origin x="-1476" y="-96"/>
      </p:cViewPr>
      <p:guideLst>
        <p:guide orient="horz" pos="2160"/>
        <p:guide pos="2880"/>
      </p:guideLst>
    </p:cSldViewPr>
  </p:slideViewPr>
  <p:outlineViewPr>
    <p:cViewPr>
      <p:scale>
        <a:sx n="33" d="100"/>
        <a:sy n="33" d="100"/>
      </p:scale>
      <p:origin x="36"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AF45EBC-A6FD-4539-BB4E-950A15024855}" type="datetimeFigureOut">
              <a:rPr lang="it-IT" smtClean="0"/>
              <a:t>02/11/2016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22852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AF45EBC-A6FD-4539-BB4E-950A15024855}" type="datetimeFigureOut">
              <a:rPr lang="it-IT" smtClean="0"/>
              <a:t>02/11/2016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309098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AF45EBC-A6FD-4539-BB4E-950A15024855}" type="datetimeFigureOut">
              <a:rPr lang="it-IT" smtClean="0"/>
              <a:t>02/11/2016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3717264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AF45EBC-A6FD-4539-BB4E-950A15024855}" type="datetimeFigureOut">
              <a:rPr lang="it-IT" smtClean="0"/>
              <a:t>02/11/2016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25025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AF45EBC-A6FD-4539-BB4E-950A15024855}" type="datetimeFigureOut">
              <a:rPr lang="it-IT" smtClean="0"/>
              <a:t>02/11/2016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149931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AF45EBC-A6FD-4539-BB4E-950A15024855}" type="datetimeFigureOut">
              <a:rPr lang="it-IT" smtClean="0"/>
              <a:t>02/11/2016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14718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AF45EBC-A6FD-4539-BB4E-950A15024855}" type="datetimeFigureOut">
              <a:rPr lang="it-IT" smtClean="0"/>
              <a:t>02/11/2016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59580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AF45EBC-A6FD-4539-BB4E-950A15024855}" type="datetimeFigureOut">
              <a:rPr lang="it-IT" smtClean="0"/>
              <a:t>02/11/2016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364015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AF45EBC-A6FD-4539-BB4E-950A15024855}" type="datetimeFigureOut">
              <a:rPr lang="it-IT" smtClean="0"/>
              <a:t>02/11/2016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167411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AF45EBC-A6FD-4539-BB4E-950A15024855}" type="datetimeFigureOut">
              <a:rPr lang="it-IT" smtClean="0"/>
              <a:t>02/11/2016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275986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AF45EBC-A6FD-4539-BB4E-950A15024855}" type="datetimeFigureOut">
              <a:rPr lang="it-IT" smtClean="0"/>
              <a:t>02/11/2016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42FE874-0B78-4B75-8615-ADD536955600}" type="slidenum">
              <a:rPr lang="it-IT" smtClean="0"/>
              <a:t>‹N›</a:t>
            </a:fld>
            <a:endParaRPr lang="it-IT"/>
          </a:p>
        </p:txBody>
      </p:sp>
    </p:spTree>
    <p:extLst>
      <p:ext uri="{BB962C8B-B14F-4D97-AF65-F5344CB8AC3E}">
        <p14:creationId xmlns:p14="http://schemas.microsoft.com/office/powerpoint/2010/main" val="306744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45EBC-A6FD-4539-BB4E-950A15024855}" type="datetimeFigureOut">
              <a:rPr lang="it-IT" smtClean="0"/>
              <a:t>02/11/2016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FE874-0B78-4B75-8615-ADD536955600}" type="slidenum">
              <a:rPr lang="it-IT" smtClean="0"/>
              <a:t>‹N›</a:t>
            </a:fld>
            <a:endParaRPr lang="it-IT"/>
          </a:p>
        </p:txBody>
      </p:sp>
    </p:spTree>
    <p:extLst>
      <p:ext uri="{BB962C8B-B14F-4D97-AF65-F5344CB8AC3E}">
        <p14:creationId xmlns:p14="http://schemas.microsoft.com/office/powerpoint/2010/main" val="4065295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200" dirty="0" smtClean="0"/>
              <a:t>Professor Marco </a:t>
            </a:r>
            <a:r>
              <a:rPr lang="it-IT" sz="3200" dirty="0" err="1" smtClean="0"/>
              <a:t>Frigessi</a:t>
            </a:r>
            <a:r>
              <a:rPr lang="it-IT" sz="3200" dirty="0" smtClean="0"/>
              <a:t> di </a:t>
            </a:r>
            <a:r>
              <a:rPr lang="it-IT" sz="3200" dirty="0" err="1" smtClean="0"/>
              <a:t>Rattalma</a:t>
            </a:r>
            <a:r>
              <a:rPr lang="it-IT" sz="3200" dirty="0" smtClean="0"/>
              <a:t/>
            </a:r>
            <a:br>
              <a:rPr lang="it-IT" sz="3200" dirty="0" smtClean="0"/>
            </a:br>
            <a:r>
              <a:rPr lang="it-IT" sz="3200" dirty="0" smtClean="0"/>
              <a:t>AIDA WIEN </a:t>
            </a:r>
            <a:r>
              <a:rPr lang="it-IT" sz="3200" dirty="0" err="1" smtClean="0"/>
              <a:t>November</a:t>
            </a:r>
            <a:r>
              <a:rPr lang="it-IT" sz="3200" dirty="0" smtClean="0"/>
              <a:t> 2016</a:t>
            </a:r>
            <a:endParaRPr lang="it-IT" sz="3200" dirty="0"/>
          </a:p>
        </p:txBody>
      </p:sp>
      <p:sp>
        <p:nvSpPr>
          <p:cNvPr id="3" name="Sottotitolo 2"/>
          <p:cNvSpPr>
            <a:spLocks noGrp="1"/>
          </p:cNvSpPr>
          <p:nvPr>
            <p:ph type="subTitle" idx="1"/>
          </p:nvPr>
        </p:nvSpPr>
        <p:spPr>
          <a:xfrm>
            <a:off x="1371600" y="4038285"/>
            <a:ext cx="6400800" cy="1448430"/>
          </a:xfrm>
        </p:spPr>
        <p:txBody>
          <a:bodyPr>
            <a:normAutofit lnSpcReduction="10000"/>
          </a:bodyPr>
          <a:lstStyle/>
          <a:p>
            <a:pPr algn="just"/>
            <a:r>
              <a:rPr lang="en-US" b="1" dirty="0" smtClean="0">
                <a:solidFill>
                  <a:schemeClr val="tx2">
                    <a:lumMod val="75000"/>
                  </a:schemeClr>
                </a:solidFill>
              </a:rPr>
              <a:t>European </a:t>
            </a:r>
            <a:r>
              <a:rPr lang="en-US" b="1" dirty="0">
                <a:solidFill>
                  <a:schemeClr val="tx2">
                    <a:lumMod val="75000"/>
                  </a:schemeClr>
                </a:solidFill>
              </a:rPr>
              <a:t>Union </a:t>
            </a:r>
            <a:r>
              <a:rPr lang="en-US" b="1" dirty="0" smtClean="0">
                <a:solidFill>
                  <a:schemeClr val="tx2">
                    <a:lumMod val="75000"/>
                  </a:schemeClr>
                </a:solidFill>
              </a:rPr>
              <a:t>Law Developments on Control of Polluting Emissions in the Aftermath of </a:t>
            </a:r>
            <a:r>
              <a:rPr lang="en-US" b="1" dirty="0">
                <a:solidFill>
                  <a:schemeClr val="tx2">
                    <a:lumMod val="75000"/>
                  </a:schemeClr>
                </a:solidFill>
              </a:rPr>
              <a:t>the </a:t>
            </a:r>
            <a:r>
              <a:rPr lang="en-US" b="1" dirty="0" err="1" smtClean="0">
                <a:solidFill>
                  <a:schemeClr val="tx2">
                    <a:lumMod val="75000"/>
                  </a:schemeClr>
                </a:solidFill>
              </a:rPr>
              <a:t>Dieselgate</a:t>
            </a:r>
            <a:r>
              <a:rPr lang="it-IT" b="1" dirty="0" smtClean="0">
                <a:solidFill>
                  <a:schemeClr val="tx2">
                    <a:lumMod val="75000"/>
                  </a:schemeClr>
                </a:solidFill>
              </a:rPr>
              <a:t>. </a:t>
            </a:r>
            <a:endParaRPr lang="it-IT" b="1" dirty="0">
              <a:solidFill>
                <a:schemeClr val="tx2">
                  <a:lumMod val="75000"/>
                </a:schemeClr>
              </a:solidFill>
            </a:endParaRPr>
          </a:p>
        </p:txBody>
      </p:sp>
    </p:spTree>
    <p:extLst>
      <p:ext uri="{BB962C8B-B14F-4D97-AF65-F5344CB8AC3E}">
        <p14:creationId xmlns:p14="http://schemas.microsoft.com/office/powerpoint/2010/main" val="257702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Legal </a:t>
            </a:r>
            <a:r>
              <a:rPr lang="it-IT" dirty="0" err="1" smtClean="0"/>
              <a:t>appraisal</a:t>
            </a:r>
            <a:r>
              <a:rPr lang="it-IT" dirty="0" smtClean="0"/>
              <a:t> </a:t>
            </a:r>
            <a:endParaRPr lang="it-IT" dirty="0"/>
          </a:p>
        </p:txBody>
      </p:sp>
      <p:sp>
        <p:nvSpPr>
          <p:cNvPr id="3" name="Segnaposto contenuto 2"/>
          <p:cNvSpPr>
            <a:spLocks noGrp="1"/>
          </p:cNvSpPr>
          <p:nvPr>
            <p:ph idx="1"/>
          </p:nvPr>
        </p:nvSpPr>
        <p:spPr/>
        <p:txBody>
          <a:bodyPr>
            <a:normAutofit fontScale="62500" lnSpcReduction="20000"/>
          </a:bodyPr>
          <a:lstStyle/>
          <a:p>
            <a:pPr algn="just"/>
            <a:r>
              <a:rPr lang="en-US" dirty="0"/>
              <a:t>However one could argue that the recalibration introduced by Regulation 2016/646 is limited in time, which is made clear by the title of 2.1.2 “Temporary conformity factors”. Moreover the Commission undertakes at whereas 14 to “keep under annual review the appropriate level of the final conformity factor in light of technical progress”. These provisions could bring arguments in favor of the thesis that the recalibration of the emissions levels respects the principle of proportionality.</a:t>
            </a:r>
          </a:p>
          <a:p>
            <a:pPr algn="just"/>
            <a:r>
              <a:rPr lang="en-US" dirty="0"/>
              <a:t>T</a:t>
            </a:r>
            <a:r>
              <a:rPr lang="en-US" dirty="0" smtClean="0"/>
              <a:t>he </a:t>
            </a:r>
            <a:r>
              <a:rPr lang="en-US" dirty="0"/>
              <a:t>argument could be made that since new measurement methods </a:t>
            </a:r>
            <a:r>
              <a:rPr lang="en-US" dirty="0" smtClean="0"/>
              <a:t>of the emissions have </a:t>
            </a:r>
            <a:r>
              <a:rPr lang="en-US" dirty="0"/>
              <a:t>been created, it would seem logical to introduce new parameters, considering the fact that the old measurements were ineffective and therefore would give erroneous results which were and are by now unattainable. Conformity factors  of 2. 1 and 1.5 , i.e. a rise in RDE of no more than 110% and 50 % compared with the test bench, could be thus deemed acceptable. This would also ensure that carmakers equip their vehicles with emissions control technologies effectively lowering pollutant emissions under all operating conditions, in accordance with the technological and automotive development.</a:t>
            </a:r>
          </a:p>
          <a:p>
            <a:endParaRPr lang="it-IT" dirty="0"/>
          </a:p>
        </p:txBody>
      </p:sp>
    </p:spTree>
    <p:extLst>
      <p:ext uri="{BB962C8B-B14F-4D97-AF65-F5344CB8AC3E}">
        <p14:creationId xmlns:p14="http://schemas.microsoft.com/office/powerpoint/2010/main" val="3209269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
            </a:r>
            <a:br>
              <a:rPr lang="en-US" dirty="0"/>
            </a:br>
            <a:r>
              <a:rPr lang="en-US" dirty="0" smtClean="0"/>
              <a:t/>
            </a:r>
            <a:br>
              <a:rPr lang="en-US" dirty="0" smtClean="0"/>
            </a:br>
            <a:r>
              <a:rPr lang="en-US" sz="3100" dirty="0" smtClean="0"/>
              <a:t>The </a:t>
            </a:r>
            <a:r>
              <a:rPr lang="en-US" sz="3100" dirty="0"/>
              <a:t>EU </a:t>
            </a:r>
            <a:r>
              <a:rPr lang="en-US" sz="3100" dirty="0" smtClean="0"/>
              <a:t>Committee </a:t>
            </a:r>
            <a:r>
              <a:rPr lang="en-US" sz="3100" dirty="0"/>
              <a:t>of inquiry into Emissions Measurements in the Automotive Sector (EMIS) </a:t>
            </a:r>
            <a:br>
              <a:rPr lang="en-US" sz="3100" dirty="0"/>
            </a:br>
            <a:r>
              <a:rPr lang="it-IT" dirty="0" smtClean="0"/>
              <a:t/>
            </a:r>
            <a:br>
              <a:rPr lang="it-IT" dirty="0" smtClean="0"/>
            </a:br>
            <a:endParaRPr lang="it-IT" dirty="0"/>
          </a:p>
        </p:txBody>
      </p:sp>
      <p:sp>
        <p:nvSpPr>
          <p:cNvPr id="3" name="Segnaposto contenuto 2"/>
          <p:cNvSpPr>
            <a:spLocks noGrp="1"/>
          </p:cNvSpPr>
          <p:nvPr>
            <p:ph idx="1"/>
          </p:nvPr>
        </p:nvSpPr>
        <p:spPr/>
        <p:txBody>
          <a:bodyPr>
            <a:normAutofit fontScale="92500"/>
          </a:bodyPr>
          <a:lstStyle/>
          <a:p>
            <a:r>
              <a:rPr lang="en-US" sz="2400" dirty="0" smtClean="0"/>
              <a:t>The </a:t>
            </a:r>
            <a:r>
              <a:rPr lang="en-US" sz="2400" dirty="0"/>
              <a:t>EU committee of inquiry into Emissions Measurements in the Automotive Sector (EMIS) </a:t>
            </a:r>
            <a:endParaRPr lang="en-US" sz="2400" dirty="0" smtClean="0"/>
          </a:p>
          <a:p>
            <a:pPr algn="just"/>
            <a:r>
              <a:rPr lang="en-US" sz="2400" dirty="0" smtClean="0"/>
              <a:t>The </a:t>
            </a:r>
            <a:r>
              <a:rPr lang="en-US" sz="2400" dirty="0"/>
              <a:t>VW scandal has thus highlighted not only the question of the handling system (so called defeat device), but also the problem regarding the reliability of the old laboratory tests: following the revelations last year that the Volkswagen Group had dodged the </a:t>
            </a:r>
            <a:r>
              <a:rPr lang="en-US" sz="2400" dirty="0" err="1"/>
              <a:t>NOx</a:t>
            </a:r>
            <a:r>
              <a:rPr lang="en-US" sz="2400" dirty="0"/>
              <a:t> emissions limit for diesel cars, the European Parliament decided on 17th December 2015 to set up a Committee of Inquiry for Emission Measurements in the Automotive Sector (EMIS), composed of 45 members, to investigate alleged contraventions and maladministration in the application of Union law in relation to emission, measurements in the automotive sector</a:t>
            </a:r>
            <a:br>
              <a:rPr lang="en-US" sz="2400" dirty="0"/>
            </a:br>
            <a:endParaRPr lang="it-IT" sz="2400" dirty="0"/>
          </a:p>
        </p:txBody>
      </p:sp>
    </p:spTree>
    <p:extLst>
      <p:ext uri="{BB962C8B-B14F-4D97-AF65-F5344CB8AC3E}">
        <p14:creationId xmlns:p14="http://schemas.microsoft.com/office/powerpoint/2010/main" val="3703813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2800" dirty="0"/>
              <a:t>The EU committee of inquiry into Emissions Measurements in the Automotive Sector (EMIS) </a:t>
            </a:r>
            <a:br>
              <a:rPr lang="en-US" sz="2800" dirty="0"/>
            </a:br>
            <a:endParaRPr lang="it-IT" sz="2800" dirty="0"/>
          </a:p>
        </p:txBody>
      </p:sp>
      <p:sp>
        <p:nvSpPr>
          <p:cNvPr id="3" name="Segnaposto contenuto 2"/>
          <p:cNvSpPr>
            <a:spLocks noGrp="1"/>
          </p:cNvSpPr>
          <p:nvPr>
            <p:ph idx="1"/>
          </p:nvPr>
        </p:nvSpPr>
        <p:spPr/>
        <p:txBody>
          <a:bodyPr>
            <a:normAutofit fontScale="55000" lnSpcReduction="20000"/>
          </a:bodyPr>
          <a:lstStyle/>
          <a:p>
            <a:r>
              <a:rPr lang="en-US" dirty="0"/>
              <a:t> Committee of Inquiry's main tasks are to:</a:t>
            </a:r>
          </a:p>
          <a:p>
            <a:pPr algn="just"/>
            <a:r>
              <a:rPr lang="en-US" dirty="0"/>
              <a:t>- investigate the alleged failure of the Commission to comply with the obligation imposed by Article 14(3) of Regulation (EC) No. 715/2007 to keep under review the test cycles used to measure emissions and to adapt them, if they are no longer adequate or no longer reflect real world emissions;</a:t>
            </a:r>
          </a:p>
          <a:p>
            <a:pPr algn="just"/>
            <a:r>
              <a:rPr lang="en-US" dirty="0"/>
              <a:t>- investigate the alleged failure of the Commission and the Member States' authorities to take proper and effective action to oversee the enforcement of, and to enforce the explicit ban on defeat devices, as provided for in Article 5(2) of Regulation (EC) No. 715/2007;</a:t>
            </a:r>
          </a:p>
          <a:p>
            <a:pPr algn="just"/>
            <a:r>
              <a:rPr lang="en-US" dirty="0"/>
              <a:t>- investigate the alleged failure of the Commission to introduce tests reflecting real-world driving conditions in a timely manner and to adopt measures addressing the use of defeat mechanisms, as provided for in Article 5(3) of Regulation (EC) No. 715/2007;</a:t>
            </a:r>
          </a:p>
          <a:p>
            <a:pPr algn="just"/>
            <a:r>
              <a:rPr lang="en-US" dirty="0"/>
              <a:t>- investigate the alleged failure of Member States to lay down provisions on effective, proportionate and dissuasive penalties applicable to manufacturers for infringements of the provisions of Regulation (EC) No. 715/2007, including the use of defeat devices.</a:t>
            </a:r>
          </a:p>
          <a:p>
            <a:endParaRPr lang="it-IT" dirty="0"/>
          </a:p>
        </p:txBody>
      </p:sp>
    </p:spTree>
    <p:extLst>
      <p:ext uri="{BB962C8B-B14F-4D97-AF65-F5344CB8AC3E}">
        <p14:creationId xmlns:p14="http://schemas.microsoft.com/office/powerpoint/2010/main" val="2324792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en-US" sz="2800" dirty="0"/>
              <a:t>The EU committee of inquiry into Emissions Measurements in the Automotive Sector (EMIS) </a:t>
            </a:r>
            <a:br>
              <a:rPr lang="en-US" sz="2800" dirty="0"/>
            </a:br>
            <a:endParaRPr lang="it-IT" sz="2800" dirty="0"/>
          </a:p>
        </p:txBody>
      </p:sp>
      <p:sp>
        <p:nvSpPr>
          <p:cNvPr id="3" name="Segnaposto contenuto 2"/>
          <p:cNvSpPr>
            <a:spLocks noGrp="1"/>
          </p:cNvSpPr>
          <p:nvPr>
            <p:ph idx="1"/>
          </p:nvPr>
        </p:nvSpPr>
        <p:spPr/>
        <p:txBody>
          <a:bodyPr>
            <a:normAutofit lnSpcReduction="10000"/>
          </a:bodyPr>
          <a:lstStyle/>
          <a:p>
            <a:pPr algn="just"/>
            <a:r>
              <a:rPr lang="en-US" sz="2400" dirty="0"/>
              <a:t>On 2nd March 2016 the Parliament elected Kathleen van </a:t>
            </a:r>
            <a:r>
              <a:rPr lang="en-US" sz="2400" dirty="0" err="1"/>
              <a:t>Brempt</a:t>
            </a:r>
            <a:r>
              <a:rPr lang="en-US" sz="2400" dirty="0"/>
              <a:t> as President of the committee and four Vice-Presidents of the organism that will have a term of one year. According to point 3 of the Decision, the committee shall present an interim report within 6 months of starting its work and shall submit its final report within 12 months of starting its </a:t>
            </a:r>
            <a:r>
              <a:rPr lang="en-US" sz="2400" dirty="0" smtClean="0"/>
              <a:t>work</a:t>
            </a:r>
          </a:p>
          <a:p>
            <a:pPr algn="just"/>
            <a:r>
              <a:rPr lang="en-US" sz="2400" dirty="0"/>
              <a:t>Through its hearings, EMIS committee has collected the testimonies of people informed about the facts not only from a technical but also institutional and political point of </a:t>
            </a:r>
            <a:r>
              <a:rPr lang="en-US" sz="2400" dirty="0" smtClean="0"/>
              <a:t>view</a:t>
            </a:r>
          </a:p>
          <a:p>
            <a:pPr algn="just"/>
            <a:r>
              <a:rPr lang="en-US" sz="2400" dirty="0" smtClean="0"/>
              <a:t>Regarding </a:t>
            </a:r>
            <a:r>
              <a:rPr lang="en-US" sz="2400" dirty="0"/>
              <a:t>the issue of the manipulative software used by Volkswagen, no hearing has been able until now to give precise indications about who knew and when. </a:t>
            </a:r>
          </a:p>
          <a:p>
            <a:endParaRPr lang="it-IT" sz="2400" dirty="0"/>
          </a:p>
        </p:txBody>
      </p:sp>
    </p:spTree>
    <p:extLst>
      <p:ext uri="{BB962C8B-B14F-4D97-AF65-F5344CB8AC3E}">
        <p14:creationId xmlns:p14="http://schemas.microsoft.com/office/powerpoint/2010/main" val="4082314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2800" dirty="0" smtClean="0"/>
              <a:t>The regime of European Union Law aimed at controlling polluting emissions</a:t>
            </a:r>
            <a:endParaRPr lang="it-IT" sz="2800" dirty="0"/>
          </a:p>
        </p:txBody>
      </p:sp>
      <p:sp>
        <p:nvSpPr>
          <p:cNvPr id="3" name="Segnaposto contenuto 2"/>
          <p:cNvSpPr>
            <a:spLocks noGrp="1"/>
          </p:cNvSpPr>
          <p:nvPr>
            <p:ph idx="1"/>
          </p:nvPr>
        </p:nvSpPr>
        <p:spPr/>
        <p:txBody>
          <a:bodyPr>
            <a:normAutofit lnSpcReduction="10000"/>
          </a:bodyPr>
          <a:lstStyle/>
          <a:p>
            <a:pPr algn="just"/>
            <a:r>
              <a:rPr lang="en-US" sz="2400" dirty="0" smtClean="0"/>
              <a:t>The regime of European Union law is aimed at controlling the volume of polluting emissions and focuses on technical harmonization in the context of the completion of the internal market, through acts based on Article 114 TFEU. </a:t>
            </a:r>
          </a:p>
          <a:p>
            <a:pPr algn="just"/>
            <a:r>
              <a:rPr lang="en-US" sz="2400" dirty="0" smtClean="0"/>
              <a:t>This legislation provides for the establishment of maximum allowable emissions that each vehicle must respect and constitutes a specific aspect of the more general harmonized rules on type approval of motor vehicles</a:t>
            </a:r>
            <a:r>
              <a:rPr lang="en-US" sz="2400" dirty="0"/>
              <a:t>. </a:t>
            </a:r>
            <a:endParaRPr lang="en-US" sz="2400" dirty="0" smtClean="0"/>
          </a:p>
          <a:p>
            <a:pPr algn="just"/>
            <a:r>
              <a:rPr lang="en-US" sz="2400" dirty="0" smtClean="0"/>
              <a:t>The </a:t>
            </a:r>
            <a:r>
              <a:rPr lang="en-US" sz="2400" dirty="0"/>
              <a:t>rules on emissions were introduced at the level of EU law since 1970, under the pressure of scientific evidence of the considerable risks to human </a:t>
            </a:r>
            <a:r>
              <a:rPr lang="en-US" sz="2400" dirty="0" smtClean="0"/>
              <a:t>health </a:t>
            </a:r>
            <a:r>
              <a:rPr lang="en-US" sz="2400" dirty="0"/>
              <a:t>and the environment that involved the uncontrolled increase of emissions substances resulting from motor </a:t>
            </a:r>
            <a:r>
              <a:rPr lang="en-US" sz="2400" dirty="0" smtClean="0"/>
              <a:t>traffic.</a:t>
            </a:r>
            <a:endParaRPr lang="en-US" sz="2400" dirty="0"/>
          </a:p>
          <a:p>
            <a:endParaRPr lang="it-IT" sz="2400" dirty="0"/>
          </a:p>
        </p:txBody>
      </p:sp>
    </p:spTree>
    <p:extLst>
      <p:ext uri="{BB962C8B-B14F-4D97-AF65-F5344CB8AC3E}">
        <p14:creationId xmlns:p14="http://schemas.microsoft.com/office/powerpoint/2010/main" val="3457130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3200" dirty="0"/>
              <a:t>The regime of European Union Law aimed at controlling polluting emissions</a:t>
            </a:r>
            <a:endParaRPr lang="it-IT" sz="3200" dirty="0"/>
          </a:p>
        </p:txBody>
      </p:sp>
      <p:sp>
        <p:nvSpPr>
          <p:cNvPr id="3" name="Segnaposto contenuto 2"/>
          <p:cNvSpPr>
            <a:spLocks noGrp="1"/>
          </p:cNvSpPr>
          <p:nvPr>
            <p:ph idx="1"/>
          </p:nvPr>
        </p:nvSpPr>
        <p:spPr/>
        <p:txBody>
          <a:bodyPr>
            <a:normAutofit lnSpcReduction="10000"/>
          </a:bodyPr>
          <a:lstStyle/>
          <a:p>
            <a:pPr algn="just"/>
            <a:r>
              <a:rPr lang="en-US" sz="2400" dirty="0"/>
              <a:t>The emission standards were defined in a series of European Union directives staging the progressive introduction of increasingly stringent standards (so called Euro standards</a:t>
            </a:r>
            <a:r>
              <a:rPr lang="en-US" sz="2400" dirty="0" smtClean="0"/>
              <a:t>).</a:t>
            </a:r>
          </a:p>
          <a:p>
            <a:pPr algn="just"/>
            <a:r>
              <a:rPr lang="en-US" sz="2400" dirty="0" smtClean="0"/>
              <a:t>These </a:t>
            </a:r>
            <a:r>
              <a:rPr lang="en-US" sz="2400" dirty="0"/>
              <a:t>directives and further linked directives were repealed by Regulation  (EC) No. 715/2007 of the European Parliament and of the Council of 20 June 2007 on type approval of motor vehicles with respect to emissions from light passenger and commercial vehicles (Euro 5 and Euro 6) and on access to vehicle repair and maintenance </a:t>
            </a:r>
            <a:r>
              <a:rPr lang="en-US" sz="2400" dirty="0" smtClean="0"/>
              <a:t>information.</a:t>
            </a:r>
          </a:p>
          <a:p>
            <a:pPr algn="just"/>
            <a:r>
              <a:rPr lang="en-US" sz="2400" dirty="0" smtClean="0"/>
              <a:t>The </a:t>
            </a:r>
            <a:r>
              <a:rPr lang="en-US" sz="2400" dirty="0"/>
              <a:t>regulation provides that the new standards Euro 5 and Euro 6 apply from September 1st 2009 and September 1st 2014 respectively.</a:t>
            </a:r>
            <a:endParaRPr lang="it-IT" sz="2400" dirty="0"/>
          </a:p>
        </p:txBody>
      </p:sp>
    </p:spTree>
    <p:extLst>
      <p:ext uri="{BB962C8B-B14F-4D97-AF65-F5344CB8AC3E}">
        <p14:creationId xmlns:p14="http://schemas.microsoft.com/office/powerpoint/2010/main" val="2992768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3200" dirty="0"/>
              <a:t>Commission Regulation (EU) No. 2016/646 of 20 April 2016.</a:t>
            </a:r>
            <a:endParaRPr lang="it-IT" sz="3200" dirty="0"/>
          </a:p>
        </p:txBody>
      </p:sp>
      <p:sp>
        <p:nvSpPr>
          <p:cNvPr id="3" name="Segnaposto contenuto 2"/>
          <p:cNvSpPr>
            <a:spLocks noGrp="1"/>
          </p:cNvSpPr>
          <p:nvPr>
            <p:ph idx="1"/>
          </p:nvPr>
        </p:nvSpPr>
        <p:spPr/>
        <p:txBody>
          <a:bodyPr>
            <a:normAutofit/>
          </a:bodyPr>
          <a:lstStyle/>
          <a:p>
            <a:pPr marL="0" indent="0" algn="just">
              <a:buNone/>
            </a:pPr>
            <a:r>
              <a:rPr lang="en-US" sz="2400" dirty="0"/>
              <a:t>T</a:t>
            </a:r>
            <a:r>
              <a:rPr lang="en-US" sz="2400" dirty="0" smtClean="0"/>
              <a:t>he </a:t>
            </a:r>
            <a:r>
              <a:rPr lang="en-US" sz="2400" dirty="0"/>
              <a:t>legal act adopted at the EU level in the immediate aftermaths of the </a:t>
            </a:r>
            <a:r>
              <a:rPr lang="en-US" sz="2400" dirty="0" err="1" smtClean="0"/>
              <a:t>Dieselgate</a:t>
            </a:r>
            <a:r>
              <a:rPr lang="en-US" sz="2400" dirty="0" smtClean="0"/>
              <a:t>: Commission </a:t>
            </a:r>
            <a:r>
              <a:rPr lang="en-US" sz="2400" dirty="0"/>
              <a:t>Regulation (EU) No. 2016/646 of 20 April </a:t>
            </a:r>
            <a:r>
              <a:rPr lang="en-US" sz="2400" dirty="0" smtClean="0"/>
              <a:t>2016.</a:t>
            </a:r>
          </a:p>
          <a:p>
            <a:pPr marL="0" indent="0" algn="just">
              <a:buNone/>
            </a:pPr>
            <a:r>
              <a:rPr lang="en-US" sz="2400" dirty="0" smtClean="0"/>
              <a:t>It amends </a:t>
            </a:r>
            <a:r>
              <a:rPr lang="en-US" sz="2400" dirty="0"/>
              <a:t>Regulation (EC) No. 692/2008 as regards emissions from light passenger and commercial vehicles (Euro </a:t>
            </a:r>
            <a:r>
              <a:rPr lang="en-US" sz="2400" dirty="0" smtClean="0"/>
              <a:t>6)</a:t>
            </a:r>
          </a:p>
          <a:p>
            <a:pPr marL="0" indent="0" algn="just">
              <a:buNone/>
            </a:pPr>
            <a:r>
              <a:rPr lang="en-US" sz="2400" dirty="0" smtClean="0"/>
              <a:t>Regulation </a:t>
            </a:r>
            <a:r>
              <a:rPr lang="en-US" sz="2400" dirty="0"/>
              <a:t>(EU) 646 introduces a "temporary conformity factor" of 2.1 (equivalent to a rise of 110% of the current limit) to be applied for </a:t>
            </a:r>
            <a:r>
              <a:rPr lang="en-US" sz="2400" dirty="0" err="1"/>
              <a:t>NOx</a:t>
            </a:r>
            <a:r>
              <a:rPr lang="en-US" sz="2400" dirty="0"/>
              <a:t> in the new RDE </a:t>
            </a:r>
            <a:r>
              <a:rPr lang="en-US" sz="2400" dirty="0" smtClean="0"/>
              <a:t>testing</a:t>
            </a:r>
          </a:p>
          <a:p>
            <a:pPr marL="0" indent="0" algn="just">
              <a:buNone/>
            </a:pPr>
            <a:r>
              <a:rPr lang="en-US" sz="2400" dirty="0" smtClean="0"/>
              <a:t>As </a:t>
            </a:r>
            <a:r>
              <a:rPr lang="en-US" sz="2400" dirty="0"/>
              <a:t>a result, this </a:t>
            </a:r>
            <a:r>
              <a:rPr lang="en-US" sz="2400" dirty="0" smtClean="0"/>
              <a:t>Regulation shifts </a:t>
            </a:r>
            <a:r>
              <a:rPr lang="en-US" sz="2400" dirty="0"/>
              <a:t>the current limit (under Regulation (EC) No. 715/2007</a:t>
            </a:r>
            <a:r>
              <a:rPr lang="en-US" sz="2400" dirty="0" smtClean="0"/>
              <a:t>) </a:t>
            </a:r>
            <a:r>
              <a:rPr lang="en-US" sz="2400" dirty="0" smtClean="0"/>
              <a:t>from </a:t>
            </a:r>
            <a:r>
              <a:rPr lang="en-US" sz="2400" dirty="0"/>
              <a:t>a 80 mg/km </a:t>
            </a:r>
            <a:r>
              <a:rPr lang="en-US" sz="2400" dirty="0" err="1"/>
              <a:t>NOx</a:t>
            </a:r>
            <a:r>
              <a:rPr lang="en-US" sz="2400" dirty="0"/>
              <a:t> for each vehicle in circulation to a 168 mg/km limit by 2017. </a:t>
            </a:r>
          </a:p>
          <a:p>
            <a:pPr marL="0" indent="0" algn="just">
              <a:buNone/>
            </a:pPr>
            <a:endParaRPr lang="it-IT" sz="2400" dirty="0"/>
          </a:p>
        </p:txBody>
      </p:sp>
    </p:spTree>
    <p:extLst>
      <p:ext uri="{BB962C8B-B14F-4D97-AF65-F5344CB8AC3E}">
        <p14:creationId xmlns:p14="http://schemas.microsoft.com/office/powerpoint/2010/main" val="3763087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Commission Regulation (EU) No. 2016/646 of 20 April 2016.</a:t>
            </a:r>
            <a:endParaRPr lang="it-IT" dirty="0"/>
          </a:p>
        </p:txBody>
      </p:sp>
      <p:sp>
        <p:nvSpPr>
          <p:cNvPr id="3" name="Segnaposto contenuto 2"/>
          <p:cNvSpPr>
            <a:spLocks noGrp="1"/>
          </p:cNvSpPr>
          <p:nvPr>
            <p:ph idx="1"/>
          </p:nvPr>
        </p:nvSpPr>
        <p:spPr/>
        <p:txBody>
          <a:bodyPr>
            <a:normAutofit fontScale="92500" lnSpcReduction="10000"/>
          </a:bodyPr>
          <a:lstStyle/>
          <a:p>
            <a:pPr algn="just"/>
            <a:r>
              <a:rPr lang="en-US" sz="2400" dirty="0"/>
              <a:t>As this legal act is a Commission regulation subject to the regulatory procedure with scrutiny, the text was then submitted to the Council and the European </a:t>
            </a:r>
            <a:r>
              <a:rPr lang="en-US" sz="2400" dirty="0" smtClean="0"/>
              <a:t>Parliament</a:t>
            </a:r>
          </a:p>
          <a:p>
            <a:pPr algn="just"/>
            <a:r>
              <a:rPr lang="en-US" sz="2400" dirty="0" smtClean="0"/>
              <a:t>On 12th </a:t>
            </a:r>
            <a:r>
              <a:rPr lang="en-US" sz="2400" dirty="0"/>
              <a:t>January 2016 the Parliament Committee on the Environment, Public Health and Food Safety voted on a draft resolution condemning the package of measures taken by the European Commission, which, according to the resolution, “is empowered only to supplement Regulation (EC) No </a:t>
            </a:r>
            <a:r>
              <a:rPr lang="en-US" sz="2400" dirty="0" smtClean="0"/>
              <a:t>715/2007 </a:t>
            </a:r>
            <a:r>
              <a:rPr lang="en-US" sz="2400" dirty="0" smtClean="0"/>
              <a:t>and </a:t>
            </a:r>
            <a:r>
              <a:rPr lang="en-US" sz="2400" dirty="0"/>
              <a:t>not to amend the emission limit values set out in Annex I to the </a:t>
            </a:r>
            <a:r>
              <a:rPr lang="en-US" sz="2400" dirty="0" smtClean="0"/>
              <a:t>regulation.”</a:t>
            </a:r>
          </a:p>
          <a:p>
            <a:pPr algn="just"/>
            <a:r>
              <a:rPr lang="en-US" sz="2400" dirty="0" smtClean="0"/>
              <a:t>The Regulation would provide for a </a:t>
            </a:r>
            <a:r>
              <a:rPr lang="en-US" sz="2400" i="1" dirty="0"/>
              <a:t>de facto</a:t>
            </a:r>
            <a:r>
              <a:rPr lang="en-US" sz="2400" dirty="0"/>
              <a:t> blanket derogation from applicable emissions limits, </a:t>
            </a:r>
            <a:r>
              <a:rPr lang="en-US" sz="2400" dirty="0" smtClean="0"/>
              <a:t>and </a:t>
            </a:r>
            <a:r>
              <a:rPr lang="en-US" sz="2400" dirty="0"/>
              <a:t>therefore </a:t>
            </a:r>
            <a:r>
              <a:rPr lang="en-US" sz="2400" dirty="0" smtClean="0"/>
              <a:t>be not </a:t>
            </a:r>
            <a:r>
              <a:rPr lang="en-US" sz="2400" dirty="0"/>
              <a:t>consistent with Union law, in that it </a:t>
            </a:r>
            <a:r>
              <a:rPr lang="en-US" sz="2400" dirty="0" smtClean="0"/>
              <a:t>would </a:t>
            </a:r>
            <a:r>
              <a:rPr lang="en-US" sz="2400" dirty="0"/>
              <a:t>not </a:t>
            </a:r>
            <a:r>
              <a:rPr lang="en-US" sz="2400" dirty="0" smtClean="0"/>
              <a:t>be compatible </a:t>
            </a:r>
            <a:r>
              <a:rPr lang="en-US" sz="2400" dirty="0"/>
              <a:t>with the aim and content of Regulation (EC) No 715/2007</a:t>
            </a:r>
            <a:endParaRPr lang="it-IT" sz="2400" dirty="0"/>
          </a:p>
        </p:txBody>
      </p:sp>
    </p:spTree>
    <p:extLst>
      <p:ext uri="{BB962C8B-B14F-4D97-AF65-F5344CB8AC3E}">
        <p14:creationId xmlns:p14="http://schemas.microsoft.com/office/powerpoint/2010/main" val="102941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Reactions to Commission </a:t>
            </a:r>
            <a:r>
              <a:rPr lang="en-US" dirty="0"/>
              <a:t>Regulation (EU) No. 2016/646 of 20 April 2016.</a:t>
            </a:r>
            <a:endParaRPr lang="it-IT" dirty="0"/>
          </a:p>
        </p:txBody>
      </p:sp>
      <p:sp>
        <p:nvSpPr>
          <p:cNvPr id="3" name="Segnaposto contenuto 2"/>
          <p:cNvSpPr>
            <a:spLocks noGrp="1"/>
          </p:cNvSpPr>
          <p:nvPr>
            <p:ph idx="1"/>
          </p:nvPr>
        </p:nvSpPr>
        <p:spPr/>
        <p:txBody>
          <a:bodyPr>
            <a:normAutofit fontScale="92500" lnSpcReduction="20000"/>
          </a:bodyPr>
          <a:lstStyle/>
          <a:p>
            <a:pPr algn="just"/>
            <a:r>
              <a:rPr lang="en-US" sz="2400" dirty="0"/>
              <a:t>However, the EU Parliament voted against the resolution to block the Commission regulation on 3rd February 2016, giving its green light to the package. </a:t>
            </a:r>
            <a:endParaRPr lang="en-US" sz="2400" dirty="0" smtClean="0"/>
          </a:p>
          <a:p>
            <a:pPr algn="just"/>
            <a:r>
              <a:rPr lang="en-US" sz="2400" dirty="0" smtClean="0"/>
              <a:t>The </a:t>
            </a:r>
            <a:r>
              <a:rPr lang="en-US" sz="2400" dirty="0"/>
              <a:t>Council decided not to oppose its adoption during its meeting on 12th February 2016 as a point without </a:t>
            </a:r>
            <a:r>
              <a:rPr lang="en-US" sz="2400" dirty="0" smtClean="0"/>
              <a:t>discussion.</a:t>
            </a:r>
          </a:p>
          <a:p>
            <a:pPr algn="just"/>
            <a:r>
              <a:rPr lang="en-US" sz="2400" dirty="0" smtClean="0"/>
              <a:t>The Regulation is adopted.</a:t>
            </a:r>
          </a:p>
          <a:p>
            <a:pPr algn="just"/>
            <a:r>
              <a:rPr lang="en-US" sz="2400" dirty="0"/>
              <a:t> </a:t>
            </a:r>
            <a:r>
              <a:rPr lang="en-US" sz="2400" dirty="0" smtClean="0"/>
              <a:t>Complaints of the </a:t>
            </a:r>
            <a:r>
              <a:rPr lang="en-US" sz="2400" dirty="0"/>
              <a:t>Ville de Paris raised against Commission’s Regulation No. 646 of </a:t>
            </a:r>
            <a:r>
              <a:rPr lang="en-US" sz="2400" dirty="0" smtClean="0"/>
              <a:t>2016.</a:t>
            </a:r>
            <a:endParaRPr lang="en-US" sz="2400" dirty="0"/>
          </a:p>
          <a:p>
            <a:pPr algn="just"/>
            <a:r>
              <a:rPr lang="en-US" sz="2400" dirty="0"/>
              <a:t>The Ville de Paris lodged an action for annulment based on Article 263 TFEU and an action for damages pursuant to Articles 268 and 340, </a:t>
            </a:r>
            <a:r>
              <a:rPr lang="en-US" sz="2400" dirty="0" err="1"/>
              <a:t>para</a:t>
            </a:r>
            <a:r>
              <a:rPr lang="en-US" sz="2400" dirty="0"/>
              <a:t> 2, TFEU at the Tribunal of the European Union to challenge the legality of Regulation (EU) 2016/646 which increases the permitted levels of nitrogen oxides emissions and to claim damages from the EU</a:t>
            </a:r>
          </a:p>
          <a:p>
            <a:endParaRPr lang="it-IT" sz="2400" dirty="0"/>
          </a:p>
        </p:txBody>
      </p:sp>
    </p:spTree>
    <p:extLst>
      <p:ext uri="{BB962C8B-B14F-4D97-AF65-F5344CB8AC3E}">
        <p14:creationId xmlns:p14="http://schemas.microsoft.com/office/powerpoint/2010/main" val="77789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Reactions to Commission Regulation (EU) No. 2016/646 of 20 April 2016.</a:t>
            </a:r>
            <a:endParaRPr lang="it-IT" dirty="0"/>
          </a:p>
        </p:txBody>
      </p:sp>
      <p:sp>
        <p:nvSpPr>
          <p:cNvPr id="3" name="Segnaposto contenuto 2"/>
          <p:cNvSpPr>
            <a:spLocks noGrp="1"/>
          </p:cNvSpPr>
          <p:nvPr>
            <p:ph idx="1"/>
          </p:nvPr>
        </p:nvSpPr>
        <p:spPr/>
        <p:txBody>
          <a:bodyPr>
            <a:normAutofit fontScale="92500"/>
          </a:bodyPr>
          <a:lstStyle/>
          <a:p>
            <a:pPr algn="just"/>
            <a:r>
              <a:rPr lang="en-US" dirty="0"/>
              <a:t> </a:t>
            </a:r>
            <a:r>
              <a:rPr lang="en-US" sz="2800" dirty="0"/>
              <a:t>According to the Ville de Paris the European Commission to adopt Regulation (EU) 2016/646 “has used a procedure usually reserved for the modification of the &lt;&lt;non-essential elements&gt;&gt; of European regulations in order to adopt this act of heavy </a:t>
            </a:r>
            <a:r>
              <a:rPr lang="en-US" sz="2800" dirty="0" smtClean="0"/>
              <a:t>consequences.”</a:t>
            </a:r>
            <a:endParaRPr lang="en-US" sz="2800" dirty="0"/>
          </a:p>
          <a:p>
            <a:pPr algn="just"/>
            <a:r>
              <a:rPr lang="en-US" sz="2800" dirty="0"/>
              <a:t>Moreover the adopted regulation would violate the maximum thresholds of nitrogen oxides established by Regulation (EC) 715/2007 as well as Article 37 of the Charter of Fundamental Rights of the European Union providing for a high level of environmental protection.</a:t>
            </a:r>
          </a:p>
          <a:p>
            <a:endParaRPr lang="it-IT" dirty="0"/>
          </a:p>
        </p:txBody>
      </p:sp>
    </p:spTree>
    <p:extLst>
      <p:ext uri="{BB962C8B-B14F-4D97-AF65-F5344CB8AC3E}">
        <p14:creationId xmlns:p14="http://schemas.microsoft.com/office/powerpoint/2010/main" val="3550510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Legal </a:t>
            </a:r>
            <a:r>
              <a:rPr lang="it-IT" dirty="0" err="1" smtClean="0"/>
              <a:t>appraisal</a:t>
            </a:r>
            <a:r>
              <a:rPr lang="it-IT" dirty="0" smtClean="0"/>
              <a:t> </a:t>
            </a:r>
            <a:endParaRPr lang="it-IT" dirty="0"/>
          </a:p>
        </p:txBody>
      </p:sp>
      <p:sp>
        <p:nvSpPr>
          <p:cNvPr id="3" name="Segnaposto contenuto 2"/>
          <p:cNvSpPr>
            <a:spLocks noGrp="1"/>
          </p:cNvSpPr>
          <p:nvPr>
            <p:ph idx="1"/>
          </p:nvPr>
        </p:nvSpPr>
        <p:spPr/>
        <p:txBody>
          <a:bodyPr>
            <a:normAutofit fontScale="70000" lnSpcReduction="20000"/>
          </a:bodyPr>
          <a:lstStyle/>
          <a:p>
            <a:pPr algn="just"/>
            <a:r>
              <a:rPr lang="en-US" sz="2600" dirty="0" smtClean="0"/>
              <a:t>Recital </a:t>
            </a:r>
            <a:r>
              <a:rPr lang="en-US" sz="2600" dirty="0"/>
              <a:t>25 </a:t>
            </a:r>
            <a:r>
              <a:rPr lang="en-US" sz="2600" dirty="0" smtClean="0"/>
              <a:t>of regulation 715/2007 “In </a:t>
            </a:r>
            <a:r>
              <a:rPr lang="en-US" sz="2600" dirty="0"/>
              <a:t>particular, power should be conferred on the Commission to introduce particle number based limit values in Annex I, as well as to recalibrate the particulate mass based limit values set out in that Annex. Since those measures are of general scope and are designed to amend non-essential elements of this Regulation, they should be adopted in accordance with the regulatory procedure with scrutiny provided for in Article 5a of Decision 1999/468/EC</a:t>
            </a:r>
            <a:r>
              <a:rPr lang="en-US" sz="2600" dirty="0" smtClean="0"/>
              <a:t>”</a:t>
            </a:r>
          </a:p>
          <a:p>
            <a:pPr algn="just"/>
            <a:r>
              <a:rPr lang="en-US" sz="2600" dirty="0" smtClean="0"/>
              <a:t> </a:t>
            </a:r>
            <a:r>
              <a:rPr lang="en-US" sz="2600" dirty="0"/>
              <a:t>Article 5 paragraph </a:t>
            </a:r>
            <a:r>
              <a:rPr lang="en-US" sz="2600" dirty="0" smtClean="0"/>
              <a:t>3 specifies </a:t>
            </a:r>
            <a:r>
              <a:rPr lang="en-US" sz="2600" dirty="0" smtClean="0"/>
              <a:t>that</a:t>
            </a:r>
            <a:r>
              <a:rPr lang="en-US" sz="2600" dirty="0"/>
              <a:t> </a:t>
            </a:r>
            <a:r>
              <a:rPr lang="en-US" sz="2600" dirty="0" smtClean="0"/>
              <a:t>&lt;&lt;</a:t>
            </a:r>
            <a:r>
              <a:rPr lang="en-US" sz="2600" dirty="0"/>
              <a:t>The specific procedures, tests and requirements for type approval set out in this paragraph, as well as requirements for the implementation of paragraph 2, which are designed to amend non-essential elements of this Regulation, by supplementing it, shall be adopted in accordance with the regulatory procedure with scrutiny referred to in Article 15(3). This shall include establishing the requirements relating to</a:t>
            </a:r>
            <a:r>
              <a:rPr lang="en-US" sz="2600" dirty="0" smtClean="0"/>
              <a:t>: (</a:t>
            </a:r>
            <a:r>
              <a:rPr lang="en-US" sz="2600" dirty="0"/>
              <a:t>a) tailpipe emissions </a:t>
            </a:r>
            <a:r>
              <a:rPr lang="en-US" sz="2600" dirty="0" smtClean="0"/>
              <a:t>“.</a:t>
            </a:r>
            <a:endParaRPr lang="en-US" sz="2600" dirty="0"/>
          </a:p>
          <a:p>
            <a:pPr algn="just"/>
            <a:r>
              <a:rPr lang="en-US" sz="2600" dirty="0" smtClean="0"/>
              <a:t>The </a:t>
            </a:r>
            <a:r>
              <a:rPr lang="en-US" sz="2600" dirty="0"/>
              <a:t>Commission was thus empowered by the basic act to establish the “requirements relating to: (a) tailpipe emissions” and to “recalibrate the particulate mass” and the “Mass of oxides of nitrogen (</a:t>
            </a:r>
            <a:r>
              <a:rPr lang="en-US" sz="2600" dirty="0" err="1"/>
              <a:t>NOx</a:t>
            </a:r>
            <a:r>
              <a:rPr lang="en-US" sz="2600" dirty="0"/>
              <a:t>)” as it has done by adopting Regulation (EU) </a:t>
            </a:r>
            <a:r>
              <a:rPr lang="en-US" sz="2600" dirty="0" smtClean="0"/>
              <a:t>2016/646.</a:t>
            </a:r>
            <a:endParaRPr lang="en-US" sz="2600" dirty="0"/>
          </a:p>
          <a:p>
            <a:endParaRPr lang="en-US" sz="2600" dirty="0" smtClean="0"/>
          </a:p>
          <a:p>
            <a:endParaRPr lang="en-US" sz="2600" dirty="0"/>
          </a:p>
          <a:p>
            <a:endParaRPr lang="it-IT" dirty="0"/>
          </a:p>
        </p:txBody>
      </p:sp>
    </p:spTree>
    <p:extLst>
      <p:ext uri="{BB962C8B-B14F-4D97-AF65-F5344CB8AC3E}">
        <p14:creationId xmlns:p14="http://schemas.microsoft.com/office/powerpoint/2010/main" val="2113708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Legal </a:t>
            </a:r>
            <a:r>
              <a:rPr lang="it-IT" dirty="0" err="1" smtClean="0"/>
              <a:t>appraisal</a:t>
            </a:r>
            <a:r>
              <a:rPr lang="it-IT" dirty="0" smtClean="0"/>
              <a:t> </a:t>
            </a:r>
            <a:endParaRPr lang="it-IT" dirty="0"/>
          </a:p>
        </p:txBody>
      </p:sp>
      <p:sp>
        <p:nvSpPr>
          <p:cNvPr id="3" name="Segnaposto contenuto 2"/>
          <p:cNvSpPr>
            <a:spLocks noGrp="1"/>
          </p:cNvSpPr>
          <p:nvPr>
            <p:ph idx="1"/>
          </p:nvPr>
        </p:nvSpPr>
        <p:spPr/>
        <p:txBody>
          <a:bodyPr>
            <a:normAutofit/>
          </a:bodyPr>
          <a:lstStyle/>
          <a:p>
            <a:pPr algn="just"/>
            <a:r>
              <a:rPr lang="en-US" sz="2400" dirty="0" smtClean="0"/>
              <a:t>Article </a:t>
            </a:r>
            <a:r>
              <a:rPr lang="en-US" sz="2400" dirty="0"/>
              <a:t>37 of the Charter of Fundamental Rights of the European Union </a:t>
            </a:r>
            <a:r>
              <a:rPr lang="en-US" sz="2400" dirty="0" smtClean="0"/>
              <a:t>affirms </a:t>
            </a:r>
            <a:r>
              <a:rPr lang="en-US" sz="2400" dirty="0"/>
              <a:t>that “A high level of environmental protection and the improvement of the quality of the environment must be integrated into the policies of the Union and ensured in accordance with the principle of sustainable development”. </a:t>
            </a:r>
            <a:endParaRPr lang="en-US" sz="2400" dirty="0" smtClean="0"/>
          </a:p>
          <a:p>
            <a:pPr algn="just"/>
            <a:r>
              <a:rPr lang="en-US" sz="2400" dirty="0" smtClean="0"/>
              <a:t>One </a:t>
            </a:r>
            <a:r>
              <a:rPr lang="en-US" sz="2400" dirty="0"/>
              <a:t>could argue that Regulation No. 2016/646, by increasing the emissions levels established by the basic regulation, is not coherent with the latter and thus runs against the achievement of the intended objective, i.e. the attainment of a high level of protection of the environment.</a:t>
            </a:r>
            <a:endParaRPr lang="it-IT" sz="2400" dirty="0"/>
          </a:p>
        </p:txBody>
      </p:sp>
    </p:spTree>
    <p:extLst>
      <p:ext uri="{BB962C8B-B14F-4D97-AF65-F5344CB8AC3E}">
        <p14:creationId xmlns:p14="http://schemas.microsoft.com/office/powerpoint/2010/main" val="141366853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919</TotalTime>
  <Words>1811</Words>
  <Application>Microsoft Office PowerPoint</Application>
  <PresentationFormat>Presentazione su schermo (4:3)</PresentationFormat>
  <Paragraphs>52</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Professor Marco Frigessi di Rattalma AIDA WIEN November 2016</vt:lpstr>
      <vt:lpstr>The regime of European Union Law aimed at controlling polluting emissions</vt:lpstr>
      <vt:lpstr>The regime of European Union Law aimed at controlling polluting emissions</vt:lpstr>
      <vt:lpstr>Commission Regulation (EU) No. 2016/646 of 20 April 2016.</vt:lpstr>
      <vt:lpstr>Commission Regulation (EU) No. 2016/646 of 20 April 2016.</vt:lpstr>
      <vt:lpstr>Reactions to Commission Regulation (EU) No. 2016/646 of 20 April 2016.</vt:lpstr>
      <vt:lpstr>Reactions to Commission Regulation (EU) No. 2016/646 of 20 April 2016.</vt:lpstr>
      <vt:lpstr>Legal appraisal </vt:lpstr>
      <vt:lpstr>Legal appraisal </vt:lpstr>
      <vt:lpstr>Legal appraisal </vt:lpstr>
      <vt:lpstr>  The EU Committee of inquiry into Emissions Measurements in the Automotive Sector (EMIS)   </vt:lpstr>
      <vt:lpstr>The EU committee of inquiry into Emissions Measurements in the Automotive Sector (EMIS)  </vt:lpstr>
      <vt:lpstr>The EU committee of inquiry into Emissions Measurements in the Automotive Sector (EMIS)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skynet</dc:creator>
  <cp:lastModifiedBy>skynet</cp:lastModifiedBy>
  <cp:revision>62</cp:revision>
  <dcterms:created xsi:type="dcterms:W3CDTF">2016-10-31T21:38:04Z</dcterms:created>
  <dcterms:modified xsi:type="dcterms:W3CDTF">2016-11-02T13:12:47Z</dcterms:modified>
</cp:coreProperties>
</file>